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7" r:id="rId2"/>
    <p:sldId id="256" r:id="rId3"/>
    <p:sldId id="261" r:id="rId4"/>
    <p:sldId id="260" r:id="rId5"/>
    <p:sldId id="259" r:id="rId6"/>
    <p:sldId id="267" r:id="rId7"/>
    <p:sldId id="263" r:id="rId8"/>
    <p:sldId id="258" r:id="rId9"/>
    <p:sldId id="266" r:id="rId10"/>
    <p:sldId id="264" r:id="rId11"/>
    <p:sldId id="262" r:id="rId12"/>
    <p:sldId id="265" r:id="rId13"/>
  </p:sldIdLst>
  <p:sldSz cx="12192000" cy="6858000"/>
  <p:notesSz cx="6858000" cy="99456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varScale="1">
      <p:scale>
        <a:sx n="100" d="100"/>
        <a:sy n="100" d="100"/>
      </p:scale>
      <p:origin x="0" y="-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7B1E3FA0-0606-4DC0-91A1-0091898A7738}" type="datetimeFigureOut">
              <a:rPr lang="sv-SE" smtClean="0"/>
              <a:t>2019-07-16</a:t>
            </a:fld>
            <a:endParaRPr lang="sv-SE"/>
          </a:p>
        </p:txBody>
      </p:sp>
      <p:sp>
        <p:nvSpPr>
          <p:cNvPr id="4" name="Platshållare för sidfot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686C23B9-19FD-48E3-A155-811F6AF9835C}" type="slidenum">
              <a:rPr lang="sv-SE" smtClean="0"/>
              <a:t>‹#›</a:t>
            </a:fld>
            <a:endParaRPr lang="sv-SE"/>
          </a:p>
        </p:txBody>
      </p:sp>
    </p:spTree>
    <p:extLst>
      <p:ext uri="{BB962C8B-B14F-4D97-AF65-F5344CB8AC3E}">
        <p14:creationId xmlns:p14="http://schemas.microsoft.com/office/powerpoint/2010/main" val="849189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FA36E795-22D6-4682-BDF4-A7F32C9FD509}" type="datetimeFigureOut">
              <a:rPr lang="sv-SE" smtClean="0"/>
              <a:t>2019-07-16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192803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A36E795-22D6-4682-BDF4-A7F32C9FD509}" type="datetimeFigureOut">
              <a:rPr lang="sv-SE" smtClean="0"/>
              <a:t>2019-07-16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32161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A36E795-22D6-4682-BDF4-A7F32C9FD509}" type="datetimeFigureOut">
              <a:rPr lang="sv-SE" smtClean="0"/>
              <a:t>2019-07-16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278234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A36E795-22D6-4682-BDF4-A7F32C9FD509}" type="datetimeFigureOut">
              <a:rPr lang="sv-SE" smtClean="0"/>
              <a:t>2019-07-16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396976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A36E795-22D6-4682-BDF4-A7F32C9FD509}" type="datetimeFigureOut">
              <a:rPr lang="sv-SE" smtClean="0"/>
              <a:t>2019-07-16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305324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FA36E795-22D6-4682-BDF4-A7F32C9FD509}" type="datetimeFigureOut">
              <a:rPr lang="sv-SE" smtClean="0"/>
              <a:t>2019-07-16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330441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A36E795-22D6-4682-BDF4-A7F32C9FD509}" type="datetimeFigureOut">
              <a:rPr lang="sv-SE" smtClean="0"/>
              <a:t>2019-07-16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293796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FA36E795-22D6-4682-BDF4-A7F32C9FD509}" type="datetimeFigureOut">
              <a:rPr lang="sv-SE" smtClean="0"/>
              <a:t>2019-07-16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348627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A36E795-22D6-4682-BDF4-A7F32C9FD509}" type="datetimeFigureOut">
              <a:rPr lang="sv-SE" smtClean="0"/>
              <a:t>2019-07-16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82756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A36E795-22D6-4682-BDF4-A7F32C9FD509}" type="datetimeFigureOut">
              <a:rPr lang="sv-SE" smtClean="0"/>
              <a:t>2019-07-16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428455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A36E795-22D6-4682-BDF4-A7F32C9FD509}" type="datetimeFigureOut">
              <a:rPr lang="sv-SE" smtClean="0"/>
              <a:t>2019-07-16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2A48AD5-AFBE-4741-8F3B-C5F58D1C51CE}" type="slidenum">
              <a:rPr lang="sv-SE" smtClean="0"/>
              <a:t>‹#›</a:t>
            </a:fld>
            <a:endParaRPr lang="sv-SE"/>
          </a:p>
        </p:txBody>
      </p:sp>
    </p:spTree>
    <p:extLst>
      <p:ext uri="{BB962C8B-B14F-4D97-AF65-F5344CB8AC3E}">
        <p14:creationId xmlns:p14="http://schemas.microsoft.com/office/powerpoint/2010/main" val="275790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6E795-22D6-4682-BDF4-A7F32C9FD509}" type="datetimeFigureOut">
              <a:rPr lang="sv-SE" smtClean="0"/>
              <a:t>2019-07-16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48AD5-AFBE-4741-8F3B-C5F58D1C51CE}" type="slidenum">
              <a:rPr lang="sv-SE" smtClean="0"/>
              <a:t>‹#›</a:t>
            </a:fld>
            <a:endParaRPr lang="sv-SE"/>
          </a:p>
        </p:txBody>
      </p:sp>
    </p:spTree>
    <p:extLst>
      <p:ext uri="{BB962C8B-B14F-4D97-AF65-F5344CB8AC3E}">
        <p14:creationId xmlns:p14="http://schemas.microsoft.com/office/powerpoint/2010/main" val="114788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p:cNvPicPr>
            <a:picLocks noChangeAspect="1"/>
          </p:cNvPicPr>
          <p:nvPr/>
        </p:nvPicPr>
        <p:blipFill>
          <a:blip r:embed="rId2"/>
          <a:stretch>
            <a:fillRect/>
          </a:stretch>
        </p:blipFill>
        <p:spPr>
          <a:xfrm>
            <a:off x="8946573" y="4531960"/>
            <a:ext cx="2923832" cy="1752015"/>
          </a:xfrm>
          <a:prstGeom prst="rect">
            <a:avLst/>
          </a:prstGeom>
        </p:spPr>
      </p:pic>
      <p:sp>
        <p:nvSpPr>
          <p:cNvPr id="4" name="Rubrik 3"/>
          <p:cNvSpPr>
            <a:spLocks noGrp="1"/>
          </p:cNvSpPr>
          <p:nvPr>
            <p:ph type="title"/>
          </p:nvPr>
        </p:nvSpPr>
        <p:spPr/>
        <p:txBody>
          <a:bodyPr/>
          <a:lstStyle/>
          <a:p>
            <a:r>
              <a:rPr lang="sv-SE" b="1" dirty="0" smtClean="0"/>
              <a:t>Alm </a:t>
            </a:r>
            <a:r>
              <a:rPr lang="sv-SE" dirty="0" smtClean="0"/>
              <a:t>(</a:t>
            </a:r>
            <a:r>
              <a:rPr lang="sv-SE" dirty="0" err="1" smtClean="0"/>
              <a:t>Ulmus</a:t>
            </a:r>
            <a:r>
              <a:rPr lang="sv-SE" dirty="0" smtClean="0"/>
              <a:t> </a:t>
            </a:r>
            <a:r>
              <a:rPr lang="sv-SE" dirty="0" err="1" smtClean="0"/>
              <a:t>glabra</a:t>
            </a:r>
            <a:r>
              <a:rPr lang="sv-SE" dirty="0" smtClean="0"/>
              <a:t>)</a:t>
            </a:r>
            <a:endParaRPr lang="sv-SE" dirty="0"/>
          </a:p>
        </p:txBody>
      </p:sp>
      <p:pic>
        <p:nvPicPr>
          <p:cNvPr id="8" name="Platshållare för innehåll 7"/>
          <p:cNvPicPr>
            <a:picLocks noGrp="1" noChangeAspect="1"/>
          </p:cNvPicPr>
          <p:nvPr>
            <p:ph sz="half" idx="2"/>
          </p:nvPr>
        </p:nvPicPr>
        <p:blipFill>
          <a:blip r:embed="rId3"/>
          <a:stretch>
            <a:fillRect/>
          </a:stretch>
        </p:blipFill>
        <p:spPr>
          <a:xfrm>
            <a:off x="1244311" y="1932637"/>
            <a:ext cx="2381250" cy="3867150"/>
          </a:xfrm>
          <a:prstGeom prst="rect">
            <a:avLst/>
          </a:prstGeom>
        </p:spPr>
      </p:pic>
      <p:sp>
        <p:nvSpPr>
          <p:cNvPr id="10" name="Platshållare för innehåll 9"/>
          <p:cNvSpPr>
            <a:spLocks noGrp="1"/>
          </p:cNvSpPr>
          <p:nvPr>
            <p:ph sz="half" idx="1"/>
          </p:nvPr>
        </p:nvSpPr>
        <p:spPr>
          <a:xfrm>
            <a:off x="4686300" y="2026227"/>
            <a:ext cx="6466609" cy="4257748"/>
          </a:xfrm>
        </p:spPr>
        <p:txBody>
          <a:bodyPr>
            <a:normAutofit fontScale="85000" lnSpcReduction="20000"/>
          </a:bodyPr>
          <a:lstStyle/>
          <a:p>
            <a:pPr marL="0" indent="0">
              <a:buNone/>
            </a:pPr>
            <a:r>
              <a:rPr lang="sv-SE" dirty="0" smtClean="0"/>
              <a:t>Almen växer på skogsängar, lövskogklädda bergväggar m </a:t>
            </a:r>
            <a:r>
              <a:rPr lang="sv-SE" dirty="0" err="1" smtClean="0"/>
              <a:t>m</a:t>
            </a:r>
            <a:r>
              <a:rPr lang="sv-SE" dirty="0" smtClean="0"/>
              <a:t>, men är inte vanlig.</a:t>
            </a:r>
            <a:br>
              <a:rPr lang="sv-SE" dirty="0" smtClean="0"/>
            </a:br>
            <a:r>
              <a:rPr lang="sv-SE" dirty="0" smtClean="0"/>
              <a:t>Den ger mycket skugga genom att grenarna och deras kvistar utbreder sig i vågräta plan. Dessutom är de tvåsidigt ordnade bladen ställda vågrätt i tät bladmosaik (likt bok). Vid starkt solsken viker det sig bladen likt ett V för att minska avdunstningen. Dess löv är mycket sträva att ta på. </a:t>
            </a:r>
          </a:p>
          <a:p>
            <a:pPr marL="0" indent="0">
              <a:buNone/>
            </a:pPr>
            <a:r>
              <a:rPr lang="sv-SE" dirty="0" smtClean="0"/>
              <a:t/>
            </a:r>
            <a:br>
              <a:rPr lang="sv-SE" dirty="0" smtClean="0"/>
            </a:br>
            <a:r>
              <a:rPr lang="sv-SE" dirty="0" smtClean="0"/>
              <a:t>På senare år har stora bestånd av alm dukat under för almsjuka i södra Sverige och på kontinenten. Almsjuka är en svampinfektion som sprids via angrepp från almsplintborre.</a:t>
            </a:r>
          </a:p>
          <a:p>
            <a:pPr marL="0" indent="0">
              <a:buNone/>
            </a:pPr>
            <a:r>
              <a:rPr lang="sv-SE" dirty="0"/>
              <a:t>Källa: </a:t>
            </a:r>
            <a:r>
              <a:rPr lang="sv-SE" dirty="0" err="1"/>
              <a:t>Wikipedia</a:t>
            </a:r>
            <a:r>
              <a:rPr lang="sv-SE" dirty="0"/>
              <a:t> den 2019-07-15</a:t>
            </a:r>
          </a:p>
        </p:txBody>
      </p:sp>
    </p:spTree>
    <p:extLst>
      <p:ext uri="{BB962C8B-B14F-4D97-AF65-F5344CB8AC3E}">
        <p14:creationId xmlns:p14="http://schemas.microsoft.com/office/powerpoint/2010/main" val="4169917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Sälg</a:t>
            </a:r>
            <a:r>
              <a:rPr lang="sv-SE" dirty="0" smtClean="0"/>
              <a:t> </a:t>
            </a:r>
            <a:r>
              <a:rPr lang="sv-SE" dirty="0"/>
              <a:t>(Salix </a:t>
            </a:r>
            <a:r>
              <a:rPr lang="sv-SE" dirty="0" err="1"/>
              <a:t>caprea</a:t>
            </a:r>
            <a:r>
              <a:rPr lang="sv-SE" dirty="0"/>
              <a:t>) </a:t>
            </a:r>
          </a:p>
        </p:txBody>
      </p:sp>
      <p:pic>
        <p:nvPicPr>
          <p:cNvPr id="6" name="Platshållare för innehåll 5"/>
          <p:cNvPicPr>
            <a:picLocks noGrp="1" noChangeAspect="1"/>
          </p:cNvPicPr>
          <p:nvPr>
            <p:ph sz="half" idx="1"/>
          </p:nvPr>
        </p:nvPicPr>
        <p:blipFill>
          <a:blip r:embed="rId2"/>
          <a:stretch>
            <a:fillRect/>
          </a:stretch>
        </p:blipFill>
        <p:spPr>
          <a:xfrm>
            <a:off x="1859973" y="1528507"/>
            <a:ext cx="2759652" cy="4349212"/>
          </a:xfrm>
          <a:prstGeom prst="rect">
            <a:avLst/>
          </a:prstGeom>
        </p:spPr>
      </p:pic>
      <p:sp>
        <p:nvSpPr>
          <p:cNvPr id="4" name="Platshållare för innehåll 3"/>
          <p:cNvSpPr>
            <a:spLocks noGrp="1"/>
          </p:cNvSpPr>
          <p:nvPr>
            <p:ph sz="half" idx="2"/>
          </p:nvPr>
        </p:nvSpPr>
        <p:spPr/>
        <p:txBody>
          <a:bodyPr>
            <a:normAutofit fontScale="62500" lnSpcReduction="20000"/>
          </a:bodyPr>
          <a:lstStyle/>
          <a:p>
            <a:pPr marL="0" indent="0">
              <a:buNone/>
            </a:pPr>
            <a:r>
              <a:rPr lang="sv-SE" dirty="0"/>
              <a:t>Sälgen är det vanligaste videt i Sverige. P</a:t>
            </a:r>
            <a:r>
              <a:rPr lang="sv-SE" dirty="0" smtClean="0"/>
              <a:t>ilsläktet om fattar de trädväxande arterna och vide de små </a:t>
            </a:r>
            <a:r>
              <a:rPr lang="sv-SE" dirty="0" err="1" smtClean="0"/>
              <a:t>buskväxande</a:t>
            </a:r>
            <a:r>
              <a:rPr lang="sv-SE" dirty="0" smtClean="0"/>
              <a:t>. Sälgen </a:t>
            </a:r>
            <a:r>
              <a:rPr lang="sv-SE" dirty="0"/>
              <a:t>växer rikligt i småskog, hagar, skogsbryn, vägrenar och gärdsgårdsbackar. </a:t>
            </a:r>
            <a:endParaRPr lang="sv-SE" dirty="0" smtClean="0"/>
          </a:p>
          <a:p>
            <a:pPr marL="0" indent="0">
              <a:buNone/>
            </a:pPr>
            <a:r>
              <a:rPr lang="sv-SE" dirty="0" smtClean="0"/>
              <a:t>Sälgen </a:t>
            </a:r>
            <a:r>
              <a:rPr lang="sv-SE" dirty="0"/>
              <a:t>når ingen betydlig höjd, men blir ofta </a:t>
            </a:r>
            <a:r>
              <a:rPr lang="sv-SE" dirty="0" err="1"/>
              <a:t>flerstammig</a:t>
            </a:r>
            <a:r>
              <a:rPr lang="sv-SE" dirty="0"/>
              <a:t> och får därigenom bred krona</a:t>
            </a:r>
            <a:r>
              <a:rPr lang="sv-SE" dirty="0" smtClean="0"/>
              <a:t>.</a:t>
            </a:r>
          </a:p>
          <a:p>
            <a:pPr marL="0" indent="0">
              <a:buNone/>
            </a:pPr>
            <a:r>
              <a:rPr lang="sv-SE" dirty="0"/>
              <a:t>Sälgens blad är </a:t>
            </a:r>
            <a:r>
              <a:rPr lang="sv-SE" dirty="0" smtClean="0"/>
              <a:t>undertill </a:t>
            </a:r>
            <a:r>
              <a:rPr lang="sv-SE" dirty="0"/>
              <a:t>beklädda med gråvitt filtludd</a:t>
            </a:r>
            <a:r>
              <a:rPr lang="sv-SE" dirty="0" smtClean="0"/>
              <a:t>. </a:t>
            </a:r>
            <a:r>
              <a:rPr lang="sv-SE" dirty="0"/>
              <a:t>Den kan ha till uppgift att omge bladets mikroskopiska klyvöppningar med små vindstilla rum i så att vattenånga inte så lätt kan bortföras från </a:t>
            </a:r>
            <a:r>
              <a:rPr lang="sv-SE" dirty="0" smtClean="0"/>
              <a:t>bladet.</a:t>
            </a:r>
          </a:p>
          <a:p>
            <a:pPr marL="0" indent="0">
              <a:buNone/>
            </a:pPr>
            <a:r>
              <a:rPr lang="sv-SE" dirty="0" smtClean="0"/>
              <a:t>Användningsområden</a:t>
            </a:r>
            <a:r>
              <a:rPr lang="sv-SE" dirty="0"/>
              <a:t>: Sälgen användes förr som djurfoder och veden är användbar till mindre, lättare husgeråd och möbler. Barken kan användas som garvmedel. Sälgen ger mycket pollen och nektar, särskilt tidigt på våren, och är en viktig växt för biodlingen. </a:t>
            </a:r>
            <a:endParaRPr lang="sv-SE" dirty="0" smtClean="0"/>
          </a:p>
          <a:p>
            <a:pPr marL="0" indent="0">
              <a:buNone/>
            </a:pPr>
            <a:r>
              <a:rPr lang="sv-SE" dirty="0"/>
              <a:t>Källa: </a:t>
            </a:r>
            <a:r>
              <a:rPr lang="sv-SE" dirty="0" err="1"/>
              <a:t>Wikipedia</a:t>
            </a:r>
            <a:r>
              <a:rPr lang="sv-SE" dirty="0"/>
              <a:t> den 2019-07-15</a:t>
            </a:r>
          </a:p>
        </p:txBody>
      </p:sp>
    </p:spTree>
    <p:extLst>
      <p:ext uri="{BB962C8B-B14F-4D97-AF65-F5344CB8AC3E}">
        <p14:creationId xmlns:p14="http://schemas.microsoft.com/office/powerpoint/2010/main" val="17449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Valnöt </a:t>
            </a:r>
            <a:r>
              <a:rPr lang="sv-SE" dirty="0" smtClean="0"/>
              <a:t>(</a:t>
            </a:r>
            <a:r>
              <a:rPr lang="sv-SE" i="1" dirty="0" err="1" smtClean="0"/>
              <a:t>Juglans</a:t>
            </a:r>
            <a:r>
              <a:rPr lang="sv-SE" i="1" dirty="0" smtClean="0"/>
              <a:t> </a:t>
            </a:r>
            <a:r>
              <a:rPr lang="sv-SE" i="1" dirty="0" err="1"/>
              <a:t>regia</a:t>
            </a:r>
            <a:r>
              <a:rPr lang="sv-SE" dirty="0"/>
              <a:t>) </a:t>
            </a:r>
          </a:p>
        </p:txBody>
      </p:sp>
      <p:pic>
        <p:nvPicPr>
          <p:cNvPr id="5" name="Platshållare för innehåll 4"/>
          <p:cNvPicPr>
            <a:picLocks noGrp="1" noChangeAspect="1"/>
          </p:cNvPicPr>
          <p:nvPr>
            <p:ph sz="half" idx="1"/>
          </p:nvPr>
        </p:nvPicPr>
        <p:blipFill>
          <a:blip r:embed="rId2"/>
          <a:stretch>
            <a:fillRect/>
          </a:stretch>
        </p:blipFill>
        <p:spPr>
          <a:xfrm>
            <a:off x="2047009" y="1674021"/>
            <a:ext cx="2572616" cy="4332285"/>
          </a:xfrm>
          <a:prstGeom prst="rect">
            <a:avLst/>
          </a:prstGeom>
        </p:spPr>
      </p:pic>
      <p:sp>
        <p:nvSpPr>
          <p:cNvPr id="4" name="Platshållare för innehåll 3"/>
          <p:cNvSpPr>
            <a:spLocks noGrp="1"/>
          </p:cNvSpPr>
          <p:nvPr>
            <p:ph sz="half" idx="2"/>
          </p:nvPr>
        </p:nvSpPr>
        <p:spPr/>
        <p:txBody>
          <a:bodyPr>
            <a:normAutofit fontScale="77500" lnSpcReduction="20000"/>
          </a:bodyPr>
          <a:lstStyle/>
          <a:p>
            <a:pPr marL="0" indent="0">
              <a:buNone/>
            </a:pPr>
            <a:r>
              <a:rPr lang="sv-SE" dirty="0"/>
              <a:t>Trädet har bladen enkelt parbladiga med uddblad; småbladen sitter skiftesvis och tilltar i storlek mot bladets spets.</a:t>
            </a:r>
          </a:p>
          <a:p>
            <a:pPr marL="0" indent="0">
              <a:buNone/>
            </a:pPr>
            <a:r>
              <a:rPr lang="sv-SE" dirty="0"/>
              <a:t>Trädets frukt, valnöten, är botaniskt sett ingen nöt som namnet antyder, utan en stenfrukt. Den innehåller 60 % fett, det mesta fleromättat. Dessutom består valnöten till stor del av protein. Den innehåller också mycket järn. </a:t>
            </a:r>
          </a:p>
          <a:p>
            <a:pPr marL="0" indent="0">
              <a:buNone/>
            </a:pPr>
            <a:r>
              <a:rPr lang="sv-SE" dirty="0" smtClean="0"/>
              <a:t>Arten </a:t>
            </a:r>
            <a:r>
              <a:rPr lang="sv-SE" dirty="0"/>
              <a:t>förekommer naturligt på Balkan och österut till Turkiet och Libanon. </a:t>
            </a:r>
          </a:p>
          <a:p>
            <a:pPr marL="0" indent="0">
              <a:buNone/>
            </a:pPr>
            <a:r>
              <a:rPr lang="sv-SE" dirty="0"/>
              <a:t>Valnöt odlas ibland i sydligaste Sverige och så långt i norr som upp till mellersta Sverige</a:t>
            </a:r>
            <a:r>
              <a:rPr lang="sv-SE" dirty="0" smtClean="0"/>
              <a:t>.</a:t>
            </a:r>
          </a:p>
          <a:p>
            <a:pPr marL="0" indent="0">
              <a:buNone/>
            </a:pPr>
            <a:r>
              <a:rPr lang="sv-SE" dirty="0" smtClean="0"/>
              <a:t>Källa</a:t>
            </a:r>
            <a:r>
              <a:rPr lang="sv-SE" dirty="0"/>
              <a:t>: </a:t>
            </a:r>
            <a:r>
              <a:rPr lang="sv-SE" dirty="0" err="1"/>
              <a:t>Wikipedia</a:t>
            </a:r>
            <a:r>
              <a:rPr lang="sv-SE" dirty="0"/>
              <a:t> den 2019-07-15</a:t>
            </a:r>
          </a:p>
        </p:txBody>
      </p:sp>
    </p:spTree>
    <p:extLst>
      <p:ext uri="{BB962C8B-B14F-4D97-AF65-F5344CB8AC3E}">
        <p14:creationId xmlns:p14="http://schemas.microsoft.com/office/powerpoint/2010/main" val="3384519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Äppelträd</a:t>
            </a:r>
            <a:r>
              <a:rPr lang="sv-SE" dirty="0" smtClean="0"/>
              <a:t> </a:t>
            </a:r>
            <a:r>
              <a:rPr lang="sv-SE" dirty="0"/>
              <a:t>(</a:t>
            </a:r>
            <a:r>
              <a:rPr lang="sv-SE" dirty="0" err="1"/>
              <a:t>Malus</a:t>
            </a:r>
            <a:r>
              <a:rPr lang="sv-SE" dirty="0"/>
              <a:t> </a:t>
            </a:r>
            <a:r>
              <a:rPr lang="sv-SE" dirty="0" err="1"/>
              <a:t>domestica</a:t>
            </a:r>
            <a:r>
              <a:rPr lang="sv-SE" dirty="0"/>
              <a:t>)</a:t>
            </a:r>
          </a:p>
        </p:txBody>
      </p:sp>
      <p:pic>
        <p:nvPicPr>
          <p:cNvPr id="5" name="Platshållare för innehåll 4"/>
          <p:cNvPicPr>
            <a:picLocks noGrp="1" noChangeAspect="1"/>
          </p:cNvPicPr>
          <p:nvPr>
            <p:ph sz="half" idx="1"/>
          </p:nvPr>
        </p:nvPicPr>
        <p:blipFill>
          <a:blip r:embed="rId2"/>
          <a:stretch>
            <a:fillRect/>
          </a:stretch>
        </p:blipFill>
        <p:spPr>
          <a:xfrm>
            <a:off x="1413164" y="1469404"/>
            <a:ext cx="3206461" cy="4027315"/>
          </a:xfrm>
          <a:prstGeom prst="rect">
            <a:avLst/>
          </a:prstGeom>
        </p:spPr>
      </p:pic>
      <p:sp>
        <p:nvSpPr>
          <p:cNvPr id="4" name="Platshållare för innehåll 3"/>
          <p:cNvSpPr>
            <a:spLocks noGrp="1"/>
          </p:cNvSpPr>
          <p:nvPr>
            <p:ph sz="half" idx="2"/>
          </p:nvPr>
        </p:nvSpPr>
        <p:spPr/>
        <p:txBody>
          <a:bodyPr>
            <a:normAutofit fontScale="62500" lnSpcReduction="20000"/>
          </a:bodyPr>
          <a:lstStyle/>
          <a:p>
            <a:pPr marL="0" indent="0">
              <a:buNone/>
            </a:pPr>
            <a:r>
              <a:rPr lang="sv-SE" dirty="0" smtClean="0"/>
              <a:t>I Sverige finns två äppelarter som räknas till vår vilda flora: vildapel (</a:t>
            </a:r>
            <a:r>
              <a:rPr lang="sv-SE" dirty="0" err="1" smtClean="0"/>
              <a:t>Malus</a:t>
            </a:r>
            <a:r>
              <a:rPr lang="sv-SE" dirty="0" smtClean="0"/>
              <a:t> </a:t>
            </a:r>
            <a:r>
              <a:rPr lang="sv-SE" dirty="0" err="1" smtClean="0"/>
              <a:t>silvestris</a:t>
            </a:r>
            <a:r>
              <a:rPr lang="sv-SE" dirty="0" smtClean="0"/>
              <a:t>) och apel eller äpple (</a:t>
            </a:r>
            <a:r>
              <a:rPr lang="sv-SE" dirty="0" err="1" smtClean="0"/>
              <a:t>Malus</a:t>
            </a:r>
            <a:r>
              <a:rPr lang="sv-SE" dirty="0" smtClean="0"/>
              <a:t> </a:t>
            </a:r>
            <a:r>
              <a:rPr lang="sv-SE" dirty="0" err="1" smtClean="0"/>
              <a:t>domestica</a:t>
            </a:r>
            <a:r>
              <a:rPr lang="sv-SE" dirty="0" smtClean="0"/>
              <a:t>). Apeln härstammar ursprungligen från </a:t>
            </a:r>
            <a:r>
              <a:rPr lang="sv-SE" dirty="0" err="1" smtClean="0"/>
              <a:t>Malus</a:t>
            </a:r>
            <a:r>
              <a:rPr lang="sv-SE" dirty="0" smtClean="0"/>
              <a:t> </a:t>
            </a:r>
            <a:r>
              <a:rPr lang="sv-SE" dirty="0" err="1" smtClean="0"/>
              <a:t>sieversii</a:t>
            </a:r>
            <a:r>
              <a:rPr lang="sv-SE" dirty="0" smtClean="0"/>
              <a:t> som ännu växer vild i Centralasiens bergstrakter. </a:t>
            </a:r>
          </a:p>
          <a:p>
            <a:pPr marL="0" indent="0">
              <a:buNone/>
            </a:pPr>
            <a:r>
              <a:rPr lang="sv-SE" dirty="0" smtClean="0"/>
              <a:t>Äppelträden är tydliga exempel på den stora förändring och rika </a:t>
            </a:r>
            <a:r>
              <a:rPr lang="sv-SE" dirty="0" err="1" smtClean="0"/>
              <a:t>formväxling</a:t>
            </a:r>
            <a:r>
              <a:rPr lang="sv-SE" dirty="0" smtClean="0"/>
              <a:t> som domesticering (odling) kan medföra hos en växtart. </a:t>
            </a:r>
          </a:p>
          <a:p>
            <a:pPr marL="0" indent="0">
              <a:buNone/>
            </a:pPr>
            <a:r>
              <a:rPr lang="sv-SE" dirty="0" smtClean="0"/>
              <a:t>I Sverige och Finland skördas mogna trädgårdsäpplen ända upp till 63° nordlig bredd (ungefär vid Sundsvall och Kuopio) och i Norge ännu nordligare. </a:t>
            </a:r>
          </a:p>
          <a:p>
            <a:pPr marL="0" indent="0">
              <a:buNone/>
            </a:pPr>
            <a:r>
              <a:rPr lang="sv-SE" dirty="0"/>
              <a:t>Äppelträdet är beroende av insekter för sin pollinering, och ger bra med nektar och pollen till bin och andra </a:t>
            </a:r>
            <a:r>
              <a:rPr lang="sv-SE" dirty="0" smtClean="0"/>
              <a:t>insekter. De </a:t>
            </a:r>
            <a:r>
              <a:rPr lang="sv-SE" dirty="0"/>
              <a:t>flesta äppelsorter behöver korspollinering, det vill säga pollinering av en annan äppelsort</a:t>
            </a:r>
            <a:r>
              <a:rPr lang="sv-SE" dirty="0" smtClean="0"/>
              <a:t>.</a:t>
            </a:r>
          </a:p>
          <a:p>
            <a:pPr marL="0" indent="0">
              <a:buNone/>
            </a:pPr>
            <a:r>
              <a:rPr lang="sv-SE" dirty="0" smtClean="0"/>
              <a:t>Källa</a:t>
            </a:r>
            <a:r>
              <a:rPr lang="sv-SE" dirty="0"/>
              <a:t>: </a:t>
            </a:r>
            <a:r>
              <a:rPr lang="sv-SE" dirty="0" err="1"/>
              <a:t>Wikipedia</a:t>
            </a:r>
            <a:r>
              <a:rPr lang="sv-SE" dirty="0"/>
              <a:t> den 2019-07-15</a:t>
            </a:r>
          </a:p>
        </p:txBody>
      </p:sp>
    </p:spTree>
    <p:extLst>
      <p:ext uri="{BB962C8B-B14F-4D97-AF65-F5344CB8AC3E}">
        <p14:creationId xmlns:p14="http://schemas.microsoft.com/office/powerpoint/2010/main" val="2293691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b="1" dirty="0"/>
              <a:t>Ask</a:t>
            </a:r>
            <a:r>
              <a:rPr lang="sv-SE" dirty="0"/>
              <a:t> (</a:t>
            </a:r>
            <a:r>
              <a:rPr lang="sv-SE" i="1" dirty="0" err="1"/>
              <a:t>Fraxinus</a:t>
            </a:r>
            <a:r>
              <a:rPr lang="sv-SE" i="1" dirty="0"/>
              <a:t> </a:t>
            </a:r>
            <a:r>
              <a:rPr lang="sv-SE" i="1" dirty="0" err="1"/>
              <a:t>excelsior</a:t>
            </a:r>
            <a:r>
              <a:rPr lang="sv-SE" dirty="0"/>
              <a:t>) </a:t>
            </a:r>
          </a:p>
        </p:txBody>
      </p:sp>
      <p:pic>
        <p:nvPicPr>
          <p:cNvPr id="7" name="Platshållare för innehåll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6598" y="1837602"/>
            <a:ext cx="2839602" cy="4575153"/>
          </a:xfrm>
        </p:spPr>
      </p:pic>
      <p:pic>
        <p:nvPicPr>
          <p:cNvPr id="9" name="Platshållare för innehåll 8"/>
          <p:cNvPicPr>
            <a:picLocks noGrp="1" noChangeAspect="1"/>
          </p:cNvPicPr>
          <p:nvPr>
            <p:ph sz="half" idx="2"/>
          </p:nvPr>
        </p:nvPicPr>
        <p:blipFill>
          <a:blip r:embed="rId3"/>
          <a:stretch>
            <a:fillRect/>
          </a:stretch>
        </p:blipFill>
        <p:spPr>
          <a:xfrm>
            <a:off x="9175172" y="4125179"/>
            <a:ext cx="2664661" cy="2220551"/>
          </a:xfrm>
          <a:prstGeom prst="rect">
            <a:avLst/>
          </a:prstGeom>
        </p:spPr>
      </p:pic>
      <p:sp>
        <p:nvSpPr>
          <p:cNvPr id="11" name="Rektangel 10"/>
          <p:cNvSpPr/>
          <p:nvPr/>
        </p:nvSpPr>
        <p:spPr>
          <a:xfrm>
            <a:off x="4925291" y="1983755"/>
            <a:ext cx="6096000" cy="5078313"/>
          </a:xfrm>
          <a:prstGeom prst="rect">
            <a:avLst/>
          </a:prstGeom>
        </p:spPr>
        <p:txBody>
          <a:bodyPr>
            <a:spAutoFit/>
          </a:bodyPr>
          <a:lstStyle/>
          <a:p>
            <a:r>
              <a:rPr lang="sv-SE" dirty="0" smtClean="0"/>
              <a:t>Asken växer framförallt på platser med riklig nederbörd och näringsrik kalkhaltig jord (med högt pH-värde), där den kan bilda frodiga skogar. Dess löv förmultnar till mycket och näringsrikt humusmaterial och bidrar till frodig undervegetation. </a:t>
            </a:r>
          </a:p>
          <a:p>
            <a:r>
              <a:rPr lang="sv-SE" dirty="0" smtClean="0"/>
              <a:t>Asken är vanligtvis tvåbyggare, enskilda träd har antingen hanblommor eller honblommor. Blommorna </a:t>
            </a:r>
            <a:r>
              <a:rPr lang="sv-SE" dirty="0"/>
              <a:t>saknar såväl kronblad som foderblad och sitter samlade i vippor som får sin färg av de violettbruna ståndarknapparna och fruktämnena. </a:t>
            </a:r>
            <a:endParaRPr lang="sv-SE" dirty="0" smtClean="0"/>
          </a:p>
          <a:p>
            <a:r>
              <a:rPr lang="sv-SE" dirty="0" smtClean="0"/>
              <a:t>Askens </a:t>
            </a:r>
            <a:r>
              <a:rPr lang="sv-SE" dirty="0"/>
              <a:t>frukt är en nöt med en flera centimeter lång vinge</a:t>
            </a:r>
            <a:r>
              <a:rPr lang="sv-SE" dirty="0" smtClean="0"/>
              <a:t>. </a:t>
            </a:r>
            <a:r>
              <a:rPr lang="sv-SE" dirty="0"/>
              <a:t>Frukterna sitter kvar länge och är bra vinterföda till fåglar. På våren blir de stora knopparna mat till harar och hjortar. </a:t>
            </a:r>
            <a:endParaRPr lang="sv-SE" dirty="0" smtClean="0"/>
          </a:p>
          <a:p>
            <a:r>
              <a:rPr lang="sv-SE" dirty="0"/>
              <a:t/>
            </a:r>
            <a:br>
              <a:rPr lang="sv-SE" dirty="0"/>
            </a:br>
            <a:r>
              <a:rPr lang="sv-SE" dirty="0" smtClean="0"/>
              <a:t>I nordisk mytologi berättas om Yggdrasil, världsträdet som var en ask. Askens virke är </a:t>
            </a:r>
            <a:r>
              <a:rPr lang="sv-SE" dirty="0"/>
              <a:t>hårt, segt, går lätt att böja och är ljust till färgen. </a:t>
            </a:r>
            <a:endParaRPr lang="sv-SE" dirty="0" smtClean="0"/>
          </a:p>
          <a:p>
            <a:r>
              <a:rPr lang="sv-SE" dirty="0" smtClean="0"/>
              <a:t>Källa: </a:t>
            </a:r>
            <a:r>
              <a:rPr lang="sv-SE" dirty="0" err="1" smtClean="0"/>
              <a:t>Wikipedia</a:t>
            </a:r>
            <a:r>
              <a:rPr lang="sv-SE" dirty="0" smtClean="0"/>
              <a:t> den 2019-07-15</a:t>
            </a:r>
            <a:br>
              <a:rPr lang="sv-SE" dirty="0" smtClean="0"/>
            </a:br>
            <a:endParaRPr lang="sv-SE" dirty="0"/>
          </a:p>
        </p:txBody>
      </p:sp>
    </p:spTree>
    <p:extLst>
      <p:ext uri="{BB962C8B-B14F-4D97-AF65-F5344CB8AC3E}">
        <p14:creationId xmlns:p14="http://schemas.microsoft.com/office/powerpoint/2010/main" val="242899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Björk </a:t>
            </a:r>
            <a:r>
              <a:rPr lang="sv-SE" dirty="0" smtClean="0"/>
              <a:t>(</a:t>
            </a:r>
            <a:r>
              <a:rPr lang="sv-SE" i="1" dirty="0" err="1" smtClean="0"/>
              <a:t>Betula</a:t>
            </a:r>
            <a:r>
              <a:rPr lang="sv-SE" i="1" dirty="0" smtClean="0"/>
              <a:t>)</a:t>
            </a:r>
            <a:endParaRPr lang="sv-SE" dirty="0"/>
          </a:p>
        </p:txBody>
      </p:sp>
      <p:pic>
        <p:nvPicPr>
          <p:cNvPr id="5" name="Platshållare för innehåll 4"/>
          <p:cNvPicPr>
            <a:picLocks noGrp="1" noChangeAspect="1"/>
          </p:cNvPicPr>
          <p:nvPr>
            <p:ph sz="half" idx="1"/>
          </p:nvPr>
        </p:nvPicPr>
        <p:blipFill>
          <a:blip r:embed="rId2"/>
          <a:stretch>
            <a:fillRect/>
          </a:stretch>
        </p:blipFill>
        <p:spPr>
          <a:xfrm>
            <a:off x="1808017" y="1842146"/>
            <a:ext cx="2811607" cy="3745060"/>
          </a:xfrm>
          <a:prstGeom prst="rect">
            <a:avLst/>
          </a:prstGeom>
        </p:spPr>
      </p:pic>
      <p:pic>
        <p:nvPicPr>
          <p:cNvPr id="6" name="Bildobjekt 5"/>
          <p:cNvPicPr>
            <a:picLocks noChangeAspect="1"/>
          </p:cNvPicPr>
          <p:nvPr/>
        </p:nvPicPr>
        <p:blipFill>
          <a:blip r:embed="rId3"/>
          <a:stretch>
            <a:fillRect/>
          </a:stretch>
        </p:blipFill>
        <p:spPr>
          <a:xfrm>
            <a:off x="8541327" y="4549086"/>
            <a:ext cx="3234170" cy="1642958"/>
          </a:xfrm>
          <a:prstGeom prst="rect">
            <a:avLst/>
          </a:prstGeom>
        </p:spPr>
      </p:pic>
      <p:sp>
        <p:nvSpPr>
          <p:cNvPr id="4" name="Platshållare för innehåll 3"/>
          <p:cNvSpPr>
            <a:spLocks noGrp="1"/>
          </p:cNvSpPr>
          <p:nvPr>
            <p:ph sz="half" idx="2"/>
          </p:nvPr>
        </p:nvSpPr>
        <p:spPr>
          <a:xfrm>
            <a:off x="6172200" y="1842146"/>
            <a:ext cx="5181600" cy="4620999"/>
          </a:xfrm>
        </p:spPr>
        <p:txBody>
          <a:bodyPr>
            <a:noAutofit/>
          </a:bodyPr>
          <a:lstStyle/>
          <a:p>
            <a:pPr marL="0" indent="0">
              <a:buNone/>
            </a:pPr>
            <a:r>
              <a:rPr lang="sv-SE" sz="1500" dirty="0" smtClean="0"/>
              <a:t>I Sverige växer tre sorters björk: vårtbjörk</a:t>
            </a:r>
            <a:r>
              <a:rPr lang="sv-SE" sz="1500" dirty="0"/>
              <a:t>, glasbjörk och dvärgbjörk. </a:t>
            </a:r>
          </a:p>
          <a:p>
            <a:pPr marL="0" indent="0">
              <a:buNone/>
            </a:pPr>
            <a:r>
              <a:rPr lang="sv-SE" sz="1500" dirty="0"/>
              <a:t>Släktet innehåller några av de allra vanligaste lövträd som framför allt kännetecknas av sin vita stam med svarta fläckar. Björken är ett pionjärträd, vilket betyder att det kommer som det första av sly när bar mark uppstått efter avverkning, stormfällning, skogsbrand och liknande. </a:t>
            </a:r>
          </a:p>
          <a:p>
            <a:pPr marL="0" indent="0">
              <a:buNone/>
            </a:pPr>
            <a:r>
              <a:rPr lang="sv-SE" sz="1500" dirty="0"/>
              <a:t>Björksläktets arter är extremt köldtåliga, beroende på den under vintern höga halten av björksocker, vilket fungerar som ett frysskydd. </a:t>
            </a:r>
          </a:p>
          <a:p>
            <a:pPr marL="0" indent="0">
              <a:buNone/>
            </a:pPr>
            <a:r>
              <a:rPr lang="sv-SE" sz="1500" dirty="0" smtClean="0"/>
              <a:t>Användningsområden är möbelsnickeri, pappersmassa, vedeldning och växtfärgning</a:t>
            </a:r>
            <a:r>
              <a:rPr lang="sv-SE" sz="1500" dirty="0"/>
              <a:t>.</a:t>
            </a:r>
            <a:r>
              <a:rPr lang="sv-SE" sz="1500" dirty="0" smtClean="0"/>
              <a:t> </a:t>
            </a:r>
          </a:p>
          <a:p>
            <a:pPr marL="0" indent="0">
              <a:buNone/>
            </a:pPr>
            <a:r>
              <a:rPr lang="sv-SE" sz="1500" dirty="0" smtClean="0"/>
              <a:t>Kuriosa: Björklöv </a:t>
            </a:r>
            <a:r>
              <a:rPr lang="sv-SE" sz="1500" dirty="0"/>
              <a:t>kan användas som ett enkelt tvättmedel. </a:t>
            </a:r>
            <a:r>
              <a:rPr lang="sv-SE" sz="1500" dirty="0" smtClean="0"/>
              <a:t>Även björkaska som först måste bearbetas till pottaska </a:t>
            </a:r>
            <a:r>
              <a:rPr lang="sv-SE" sz="1500" dirty="0"/>
              <a:t>kan användas som </a:t>
            </a:r>
            <a:r>
              <a:rPr lang="sv-SE" sz="1500" dirty="0" smtClean="0"/>
              <a:t>tvättmedel. Förr </a:t>
            </a:r>
            <a:r>
              <a:rPr lang="sv-SE" sz="1500" dirty="0"/>
              <a:t>ingick pottaska i </a:t>
            </a:r>
            <a:r>
              <a:rPr lang="sv-SE" sz="1500" dirty="0" smtClean="0"/>
              <a:t>snusrecept.</a:t>
            </a:r>
          </a:p>
          <a:p>
            <a:pPr marL="0" indent="0">
              <a:buNone/>
            </a:pPr>
            <a:r>
              <a:rPr lang="sv-SE" sz="1500" dirty="0"/>
              <a:t>Källa: </a:t>
            </a:r>
            <a:r>
              <a:rPr lang="sv-SE" sz="1500" dirty="0" err="1"/>
              <a:t>Wikipedia</a:t>
            </a:r>
            <a:r>
              <a:rPr lang="sv-SE" sz="1500" dirty="0"/>
              <a:t> den 2019-07-15</a:t>
            </a:r>
          </a:p>
        </p:txBody>
      </p:sp>
    </p:spTree>
    <p:extLst>
      <p:ext uri="{BB962C8B-B14F-4D97-AF65-F5344CB8AC3E}">
        <p14:creationId xmlns:p14="http://schemas.microsoft.com/office/powerpoint/2010/main" val="2826942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Ek</a:t>
            </a:r>
            <a:r>
              <a:rPr lang="sv-SE" dirty="0" smtClean="0"/>
              <a:t> (</a:t>
            </a:r>
            <a:r>
              <a:rPr lang="sv-SE" dirty="0" err="1" smtClean="0"/>
              <a:t>Quercus</a:t>
            </a:r>
            <a:r>
              <a:rPr lang="sv-SE" dirty="0" smtClean="0"/>
              <a:t> </a:t>
            </a:r>
            <a:r>
              <a:rPr lang="sv-SE" dirty="0" err="1" smtClean="0"/>
              <a:t>robur</a:t>
            </a:r>
            <a:r>
              <a:rPr lang="sv-SE" dirty="0" smtClean="0"/>
              <a:t>)</a:t>
            </a:r>
            <a:endParaRPr lang="sv-SE" dirty="0"/>
          </a:p>
        </p:txBody>
      </p:sp>
      <p:pic>
        <p:nvPicPr>
          <p:cNvPr id="5" name="Platshållare för innehåll 4"/>
          <p:cNvPicPr>
            <a:picLocks noGrp="1" noChangeAspect="1"/>
          </p:cNvPicPr>
          <p:nvPr>
            <p:ph sz="half" idx="1"/>
          </p:nvPr>
        </p:nvPicPr>
        <p:blipFill>
          <a:blip r:embed="rId2"/>
          <a:stretch>
            <a:fillRect/>
          </a:stretch>
        </p:blipFill>
        <p:spPr>
          <a:xfrm>
            <a:off x="1264264" y="1825625"/>
            <a:ext cx="4117959" cy="4138757"/>
          </a:xfrm>
          <a:prstGeom prst="rect">
            <a:avLst/>
          </a:prstGeom>
        </p:spPr>
      </p:pic>
      <p:sp>
        <p:nvSpPr>
          <p:cNvPr id="4" name="Platshållare för innehåll 3"/>
          <p:cNvSpPr>
            <a:spLocks noGrp="1"/>
          </p:cNvSpPr>
          <p:nvPr>
            <p:ph sz="half" idx="2"/>
          </p:nvPr>
        </p:nvSpPr>
        <p:spPr/>
        <p:txBody>
          <a:bodyPr>
            <a:normAutofit fontScale="70000" lnSpcReduction="20000"/>
          </a:bodyPr>
          <a:lstStyle/>
          <a:p>
            <a:pPr marL="0" indent="0">
              <a:buNone/>
            </a:pPr>
            <a:r>
              <a:rPr lang="sv-SE" dirty="0" smtClean="0"/>
              <a:t>Ekollon sprids främst av djur, särskilt nötskrikan är känd för att transportera ekollon flera hundra meter och gömma ekollonet i marken för att sedan, ofta tidig vår, återvända och konsumera det. Inte alla ekollon återfinns, och de som gömts i ljusöppna miljöer gror ofta och bildar nya plantor, ty eken växer bra i öppna miljöer.</a:t>
            </a:r>
          </a:p>
          <a:p>
            <a:pPr marL="0" indent="0">
              <a:buNone/>
            </a:pPr>
            <a:r>
              <a:rPr lang="sv-SE" dirty="0" smtClean="0"/>
              <a:t/>
            </a:r>
            <a:br>
              <a:rPr lang="sv-SE" dirty="0" smtClean="0"/>
            </a:br>
            <a:r>
              <a:rPr lang="sv-SE" dirty="0" smtClean="0"/>
              <a:t>Eken är kanske ett av de mest karakteristiska träden, och det som mest tillbetts som heligt under religiösa former i Europa. Namnet på de keltiska läromästarna, druiderna, kommer från det grekiska ordet för ek, </a:t>
            </a:r>
            <a:r>
              <a:rPr lang="sv-SE" dirty="0" err="1" smtClean="0"/>
              <a:t>Dryas</a:t>
            </a:r>
            <a:r>
              <a:rPr lang="sv-SE" dirty="0" smtClean="0"/>
              <a:t>, eftersom det påstods att keltiska druider alltid hade med sig ekblad vid offer och dylikt. </a:t>
            </a:r>
          </a:p>
          <a:p>
            <a:pPr marL="0" indent="0">
              <a:buNone/>
            </a:pPr>
            <a:r>
              <a:rPr lang="sv-SE" dirty="0"/>
              <a:t>Källa: </a:t>
            </a:r>
            <a:r>
              <a:rPr lang="sv-SE" dirty="0" err="1"/>
              <a:t>Wikipedia</a:t>
            </a:r>
            <a:r>
              <a:rPr lang="sv-SE" dirty="0"/>
              <a:t> den 2019-07-15</a:t>
            </a:r>
          </a:p>
        </p:txBody>
      </p:sp>
    </p:spTree>
    <p:extLst>
      <p:ext uri="{BB962C8B-B14F-4D97-AF65-F5344CB8AC3E}">
        <p14:creationId xmlns:p14="http://schemas.microsoft.com/office/powerpoint/2010/main" val="329875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Hästkastanj</a:t>
            </a:r>
            <a:r>
              <a:rPr lang="sv-SE" dirty="0" smtClean="0"/>
              <a:t> (</a:t>
            </a:r>
            <a:r>
              <a:rPr lang="sv-SE" dirty="0" err="1" smtClean="0"/>
              <a:t>Aesculus</a:t>
            </a:r>
            <a:r>
              <a:rPr lang="sv-SE" dirty="0" smtClean="0"/>
              <a:t> </a:t>
            </a:r>
            <a:r>
              <a:rPr lang="sv-SE" dirty="0" err="1" smtClean="0"/>
              <a:t>hippocastanum</a:t>
            </a:r>
            <a:r>
              <a:rPr lang="sv-SE" dirty="0"/>
              <a:t>)</a:t>
            </a:r>
          </a:p>
        </p:txBody>
      </p:sp>
      <p:pic>
        <p:nvPicPr>
          <p:cNvPr id="5" name="Platshållare för innehåll 4"/>
          <p:cNvPicPr>
            <a:picLocks noGrp="1" noChangeAspect="1"/>
          </p:cNvPicPr>
          <p:nvPr>
            <p:ph sz="half" idx="1"/>
          </p:nvPr>
        </p:nvPicPr>
        <p:blipFill>
          <a:blip r:embed="rId2"/>
          <a:stretch>
            <a:fillRect/>
          </a:stretch>
        </p:blipFill>
        <p:spPr>
          <a:xfrm>
            <a:off x="1288472" y="1825625"/>
            <a:ext cx="2884330" cy="4125928"/>
          </a:xfrm>
          <a:prstGeom prst="rect">
            <a:avLst/>
          </a:prstGeom>
        </p:spPr>
      </p:pic>
      <p:sp>
        <p:nvSpPr>
          <p:cNvPr id="4" name="Platshållare för innehåll 3"/>
          <p:cNvSpPr>
            <a:spLocks noGrp="1"/>
          </p:cNvSpPr>
          <p:nvPr>
            <p:ph sz="half" idx="2"/>
          </p:nvPr>
        </p:nvSpPr>
        <p:spPr/>
        <p:txBody>
          <a:bodyPr>
            <a:normAutofit fontScale="70000" lnSpcReduction="20000"/>
          </a:bodyPr>
          <a:lstStyle/>
          <a:p>
            <a:pPr marL="0" indent="0">
              <a:buNone/>
            </a:pPr>
            <a:r>
              <a:rPr lang="sv-SE" dirty="0" smtClean="0"/>
              <a:t>Hästkastanj, </a:t>
            </a:r>
            <a:r>
              <a:rPr lang="sv-SE" dirty="0" err="1" smtClean="0"/>
              <a:t>Aesculus</a:t>
            </a:r>
            <a:r>
              <a:rPr lang="sv-SE" dirty="0" smtClean="0"/>
              <a:t> </a:t>
            </a:r>
            <a:r>
              <a:rPr lang="sv-SE" dirty="0" err="1" smtClean="0"/>
              <a:t>hippocastanum</a:t>
            </a:r>
            <a:r>
              <a:rPr lang="sv-SE" dirty="0" smtClean="0"/>
              <a:t>, är ett stort, upp till 20 m högt träd med fem- till sjufingrade blad och rundad krona. Den har så karaktäristiskt utseende att den knappast kan förväxlas med andra träd. Även </a:t>
            </a:r>
            <a:r>
              <a:rPr lang="sv-SE" dirty="0" err="1" smtClean="0"/>
              <a:t>vinterknopparna</a:t>
            </a:r>
            <a:r>
              <a:rPr lang="sv-SE" dirty="0" smtClean="0"/>
              <a:t> är lätta att känna igen, de sitter motsatta, är glänsande mörkbruna, stora och klibbiga.</a:t>
            </a:r>
          </a:p>
          <a:p>
            <a:pPr marL="0" indent="0">
              <a:buNone/>
            </a:pPr>
            <a:r>
              <a:rPr lang="sv-SE" dirty="0" smtClean="0"/>
              <a:t/>
            </a:r>
            <a:br>
              <a:rPr lang="sv-SE" dirty="0" smtClean="0"/>
            </a:br>
            <a:r>
              <a:rPr lang="sv-SE" dirty="0" smtClean="0"/>
              <a:t>Då trädet blir stort, behöver det mycket plats. Jorden ska vara djup, lucker och näringsrik, gärna lätt lerhaltig, alltså lite tyngre jordar med god tillgång på vatten. Sol eller halvskugga passar den bra.</a:t>
            </a:r>
          </a:p>
          <a:p>
            <a:pPr marL="0" indent="0">
              <a:buNone/>
            </a:pPr>
            <a:r>
              <a:rPr lang="sv-SE" dirty="0" smtClean="0"/>
              <a:t/>
            </a:r>
            <a:br>
              <a:rPr lang="sv-SE" dirty="0" smtClean="0"/>
            </a:br>
            <a:r>
              <a:rPr lang="sv-SE" dirty="0" smtClean="0"/>
              <a:t>Hästkastanj är ett odlat träd i parker och trädgårdar. Den är härdig i södra och mellersta Sverige, upp till zon 4.</a:t>
            </a:r>
          </a:p>
          <a:p>
            <a:pPr marL="0" indent="0">
              <a:buNone/>
            </a:pPr>
            <a:r>
              <a:rPr lang="sv-SE" dirty="0"/>
              <a:t>Källa: </a:t>
            </a:r>
            <a:r>
              <a:rPr lang="sv-SE" dirty="0" err="1"/>
              <a:t>Wikipedia</a:t>
            </a:r>
            <a:r>
              <a:rPr lang="sv-SE" dirty="0"/>
              <a:t> den 2019-07-15</a:t>
            </a:r>
            <a:endParaRPr lang="sv-SE" dirty="0" smtClean="0"/>
          </a:p>
          <a:p>
            <a:pPr marL="0" indent="0">
              <a:buNone/>
            </a:pPr>
            <a:endParaRPr lang="sv-SE" dirty="0"/>
          </a:p>
        </p:txBody>
      </p:sp>
    </p:spTree>
    <p:extLst>
      <p:ext uri="{BB962C8B-B14F-4D97-AF65-F5344CB8AC3E}">
        <p14:creationId xmlns:p14="http://schemas.microsoft.com/office/powerpoint/2010/main" val="418834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Lärk </a:t>
            </a:r>
            <a:r>
              <a:rPr lang="sv-SE" dirty="0" smtClean="0"/>
              <a:t>(</a:t>
            </a:r>
            <a:r>
              <a:rPr lang="sv-SE" dirty="0" err="1" smtClean="0"/>
              <a:t>Larix</a:t>
            </a:r>
            <a:r>
              <a:rPr lang="sv-SE" dirty="0" smtClean="0"/>
              <a:t> </a:t>
            </a:r>
            <a:r>
              <a:rPr lang="sv-SE" dirty="0" err="1"/>
              <a:t>decidua</a:t>
            </a:r>
            <a:r>
              <a:rPr lang="sv-SE" dirty="0"/>
              <a:t>)</a:t>
            </a:r>
          </a:p>
        </p:txBody>
      </p:sp>
      <p:pic>
        <p:nvPicPr>
          <p:cNvPr id="5" name="Platshållare för innehåll 4"/>
          <p:cNvPicPr>
            <a:picLocks noGrp="1" noChangeAspect="1"/>
          </p:cNvPicPr>
          <p:nvPr>
            <p:ph sz="half" idx="1"/>
          </p:nvPr>
        </p:nvPicPr>
        <p:blipFill>
          <a:blip r:embed="rId2"/>
          <a:stretch>
            <a:fillRect/>
          </a:stretch>
        </p:blipFill>
        <p:spPr>
          <a:xfrm>
            <a:off x="1548245" y="1714296"/>
            <a:ext cx="3071380" cy="3734798"/>
          </a:xfrm>
          <a:prstGeom prst="rect">
            <a:avLst/>
          </a:prstGeom>
        </p:spPr>
      </p:pic>
      <p:sp>
        <p:nvSpPr>
          <p:cNvPr id="4" name="Platshållare för innehåll 3"/>
          <p:cNvSpPr>
            <a:spLocks noGrp="1"/>
          </p:cNvSpPr>
          <p:nvPr>
            <p:ph sz="half" idx="2"/>
          </p:nvPr>
        </p:nvSpPr>
        <p:spPr/>
        <p:txBody>
          <a:bodyPr>
            <a:normAutofit fontScale="70000" lnSpcReduction="20000"/>
          </a:bodyPr>
          <a:lstStyle/>
          <a:p>
            <a:pPr marL="0" indent="0">
              <a:buNone/>
            </a:pPr>
            <a:r>
              <a:rPr lang="sv-SE" dirty="0" smtClean="0"/>
              <a:t>Lärken </a:t>
            </a:r>
            <a:r>
              <a:rPr lang="sv-SE" dirty="0"/>
              <a:t>blir från 10 till 40 meter hög och blommar från maj till juni med rosalila blommor. Kronan är brett konisk med starkt hängande grenar. </a:t>
            </a:r>
            <a:r>
              <a:rPr lang="sv-SE" dirty="0" err="1"/>
              <a:t>Årskotten</a:t>
            </a:r>
            <a:r>
              <a:rPr lang="sv-SE" dirty="0"/>
              <a:t> är gulbruna och nästan kala. Barren är mellan 10 och 37 mm långa med blekgrön ovansida och grönaktiga band på undersidan. Kottarna blir mellan 1,5 cm till 4,5 cm stora och med 25 till 50 fröfjäll. </a:t>
            </a:r>
            <a:endParaRPr lang="sv-SE" dirty="0" smtClean="0"/>
          </a:p>
          <a:p>
            <a:pPr marL="0" indent="0">
              <a:buNone/>
            </a:pPr>
            <a:r>
              <a:rPr lang="sv-SE" dirty="0" smtClean="0"/>
              <a:t>Lärkträdet </a:t>
            </a:r>
            <a:r>
              <a:rPr lang="sv-SE" dirty="0"/>
              <a:t>fäller sina barr på hösten</a:t>
            </a:r>
            <a:r>
              <a:rPr lang="sv-SE" dirty="0" smtClean="0"/>
              <a:t>.</a:t>
            </a:r>
          </a:p>
          <a:p>
            <a:pPr marL="0" indent="0">
              <a:buNone/>
            </a:pPr>
            <a:r>
              <a:rPr lang="sv-SE" dirty="0"/>
              <a:t>Dess utbredning är sporadisk men i Skandinavien kan arten påträffas i södra Sverige, Norge och hela Danmark. Ursprungligen från Alperna. </a:t>
            </a:r>
            <a:endParaRPr lang="sv-SE" dirty="0" smtClean="0"/>
          </a:p>
          <a:p>
            <a:pPr marL="0" indent="0">
              <a:buNone/>
            </a:pPr>
            <a:r>
              <a:rPr lang="sv-SE" dirty="0"/>
              <a:t>Lärkvirke har under senare tid upplevt något av en renässans som giftfritt alternativ till tryckimpregnerat trä i utsatta konstruktioner. </a:t>
            </a:r>
            <a:endParaRPr lang="sv-SE" dirty="0" smtClean="0"/>
          </a:p>
          <a:p>
            <a:pPr marL="0" indent="0">
              <a:buNone/>
            </a:pPr>
            <a:r>
              <a:rPr lang="sv-SE" dirty="0"/>
              <a:t>Källa: </a:t>
            </a:r>
            <a:r>
              <a:rPr lang="sv-SE" dirty="0" err="1"/>
              <a:t>Wikipedia</a:t>
            </a:r>
            <a:r>
              <a:rPr lang="sv-SE" dirty="0"/>
              <a:t> den 2019-07-15</a:t>
            </a:r>
          </a:p>
          <a:p>
            <a:pPr marL="0" indent="0">
              <a:buNone/>
            </a:pPr>
            <a:endParaRPr lang="sv-SE" dirty="0"/>
          </a:p>
        </p:txBody>
      </p:sp>
    </p:spTree>
    <p:extLst>
      <p:ext uri="{BB962C8B-B14F-4D97-AF65-F5344CB8AC3E}">
        <p14:creationId xmlns:p14="http://schemas.microsoft.com/office/powerpoint/2010/main" val="46597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Lönn </a:t>
            </a:r>
            <a:r>
              <a:rPr lang="sv-SE" dirty="0"/>
              <a:t>(Acer </a:t>
            </a:r>
            <a:r>
              <a:rPr lang="sv-SE" dirty="0" err="1"/>
              <a:t>platanoides</a:t>
            </a:r>
            <a:r>
              <a:rPr lang="sv-SE" dirty="0"/>
              <a:t>)</a:t>
            </a:r>
          </a:p>
        </p:txBody>
      </p:sp>
      <p:pic>
        <p:nvPicPr>
          <p:cNvPr id="6" name="Platshållare för innehåll 5"/>
          <p:cNvPicPr>
            <a:picLocks noGrp="1" noChangeAspect="1"/>
          </p:cNvPicPr>
          <p:nvPr>
            <p:ph sz="half" idx="2"/>
          </p:nvPr>
        </p:nvPicPr>
        <p:blipFill>
          <a:blip r:embed="rId2"/>
          <a:stretch>
            <a:fillRect/>
          </a:stretch>
        </p:blipFill>
        <p:spPr>
          <a:xfrm>
            <a:off x="8187594" y="4455611"/>
            <a:ext cx="2804680" cy="1828651"/>
          </a:xfrm>
          <a:prstGeom prst="rect">
            <a:avLst/>
          </a:prstGeom>
        </p:spPr>
      </p:pic>
      <p:pic>
        <p:nvPicPr>
          <p:cNvPr id="5" name="Platshållare för innehåll 4"/>
          <p:cNvPicPr>
            <a:picLocks noGrp="1" noChangeAspect="1"/>
          </p:cNvPicPr>
          <p:nvPr>
            <p:ph sz="half" idx="1"/>
          </p:nvPr>
        </p:nvPicPr>
        <p:blipFill>
          <a:blip r:embed="rId3"/>
          <a:stretch>
            <a:fillRect/>
          </a:stretch>
        </p:blipFill>
        <p:spPr>
          <a:xfrm>
            <a:off x="2026227" y="1706357"/>
            <a:ext cx="2593398" cy="4242799"/>
          </a:xfrm>
          <a:prstGeom prst="rect">
            <a:avLst/>
          </a:prstGeom>
        </p:spPr>
      </p:pic>
      <p:sp>
        <p:nvSpPr>
          <p:cNvPr id="7" name="Rektangel 6"/>
          <p:cNvSpPr/>
          <p:nvPr/>
        </p:nvSpPr>
        <p:spPr>
          <a:xfrm>
            <a:off x="5728005" y="1706357"/>
            <a:ext cx="5473395" cy="7109639"/>
          </a:xfrm>
          <a:prstGeom prst="rect">
            <a:avLst/>
          </a:prstGeom>
        </p:spPr>
        <p:txBody>
          <a:bodyPr wrap="square">
            <a:spAutoFit/>
          </a:bodyPr>
          <a:lstStyle/>
          <a:p>
            <a:r>
              <a:rPr lang="sv-SE" sz="1600" dirty="0" smtClean="0"/>
              <a:t>Lönnen </a:t>
            </a:r>
            <a:r>
              <a:rPr lang="sv-SE" sz="1600" dirty="0"/>
              <a:t>växer främst på djup mullrik basisk jord med jämn </a:t>
            </a:r>
            <a:r>
              <a:rPr lang="sv-SE" sz="1600" dirty="0" smtClean="0"/>
              <a:t>vattentillgång. Lönnen </a:t>
            </a:r>
            <a:r>
              <a:rPr lang="sv-SE" sz="1600" dirty="0"/>
              <a:t>växer snabbt och har en tät och rundad </a:t>
            </a:r>
            <a:r>
              <a:rPr lang="sv-SE" sz="1600" dirty="0" smtClean="0"/>
              <a:t>krona. Dess </a:t>
            </a:r>
            <a:r>
              <a:rPr lang="sv-SE" sz="1600" dirty="0"/>
              <a:t>prunkande höstfärger i gult och rött, som framträder långt innan löven fälls, gör den också till ett uppskattat inslag i landskapet. </a:t>
            </a:r>
            <a:endParaRPr lang="sv-SE" sz="1600" dirty="0" smtClean="0"/>
          </a:p>
          <a:p>
            <a:endParaRPr lang="sv-SE" sz="1600" dirty="0" smtClean="0"/>
          </a:p>
          <a:p>
            <a:r>
              <a:rPr lang="sv-SE" sz="1600" dirty="0" smtClean="0"/>
              <a:t>Stammens </a:t>
            </a:r>
            <a:r>
              <a:rPr lang="sv-SE" sz="1600" dirty="0"/>
              <a:t>saft är under savstigningen på våren mycket riklig och kan liksom den nordamerikanska sockerlönnens inkokas till socker, vilket man också gjort historiskt i Sverige. Lönnlöv samlades och torkades till djurfoder. </a:t>
            </a:r>
            <a:endParaRPr lang="sv-SE" sz="1600" dirty="0" smtClean="0"/>
          </a:p>
          <a:p>
            <a:endParaRPr lang="sv-SE" sz="1600" dirty="0"/>
          </a:p>
          <a:p>
            <a:r>
              <a:rPr lang="sv-SE" sz="1600" dirty="0"/>
              <a:t>Lönnens delfrukter kallas av barn för "näsor". Om de öppnas och fröet petas bort, kan de tack vare sin klibbighet fästas en kortare stund på nästippen som en lösnäsa. </a:t>
            </a:r>
            <a:endParaRPr lang="sv-SE" sz="1600" dirty="0" smtClean="0"/>
          </a:p>
          <a:p>
            <a:endParaRPr lang="sv-SE" sz="1600" dirty="0" smtClean="0"/>
          </a:p>
          <a:p>
            <a:r>
              <a:rPr lang="sv-SE" dirty="0"/>
              <a:t>Källa: </a:t>
            </a:r>
            <a:r>
              <a:rPr lang="sv-SE" dirty="0" err="1"/>
              <a:t>Wikipedia</a:t>
            </a:r>
            <a:r>
              <a:rPr lang="sv-SE" dirty="0"/>
              <a:t> den 2019-07-15</a:t>
            </a:r>
            <a:endParaRPr lang="sv-SE" dirty="0" smtClean="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a:p>
        </p:txBody>
      </p:sp>
    </p:spTree>
    <p:extLst>
      <p:ext uri="{BB962C8B-B14F-4D97-AF65-F5344CB8AC3E}">
        <p14:creationId xmlns:p14="http://schemas.microsoft.com/office/powerpoint/2010/main" val="23005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Oxel</a:t>
            </a:r>
            <a:r>
              <a:rPr lang="sv-SE" dirty="0" smtClean="0"/>
              <a:t> (</a:t>
            </a:r>
            <a:r>
              <a:rPr lang="sv-SE" dirty="0" err="1" smtClean="0"/>
              <a:t>Sorbus</a:t>
            </a:r>
            <a:r>
              <a:rPr lang="sv-SE" dirty="0" smtClean="0"/>
              <a:t> intermedia)</a:t>
            </a:r>
            <a:endParaRPr lang="sv-SE" dirty="0"/>
          </a:p>
        </p:txBody>
      </p:sp>
      <p:pic>
        <p:nvPicPr>
          <p:cNvPr id="5" name="Platshållare för innehåll 4"/>
          <p:cNvPicPr>
            <a:picLocks noGrp="1" noChangeAspect="1"/>
          </p:cNvPicPr>
          <p:nvPr>
            <p:ph sz="half" idx="1"/>
          </p:nvPr>
        </p:nvPicPr>
        <p:blipFill>
          <a:blip r:embed="rId2"/>
          <a:stretch>
            <a:fillRect/>
          </a:stretch>
        </p:blipFill>
        <p:spPr>
          <a:xfrm>
            <a:off x="732236" y="1880300"/>
            <a:ext cx="3887389" cy="4198381"/>
          </a:xfrm>
          <a:prstGeom prst="rect">
            <a:avLst/>
          </a:prstGeom>
        </p:spPr>
      </p:pic>
      <p:sp>
        <p:nvSpPr>
          <p:cNvPr id="4" name="Platshållare för innehåll 3"/>
          <p:cNvSpPr>
            <a:spLocks noGrp="1"/>
          </p:cNvSpPr>
          <p:nvPr>
            <p:ph sz="half" idx="2"/>
          </p:nvPr>
        </p:nvSpPr>
        <p:spPr/>
        <p:txBody>
          <a:bodyPr>
            <a:normAutofit fontScale="77500" lnSpcReduction="20000"/>
          </a:bodyPr>
          <a:lstStyle/>
          <a:p>
            <a:pPr marL="0" indent="0">
              <a:buNone/>
            </a:pPr>
            <a:r>
              <a:rPr lang="sv-SE" dirty="0" smtClean="0"/>
              <a:t>Den svenska oxeln har enkla, parflikiga blad. De är tjocka och styva, ovantill glänsande och ofta brunaktiga, undertill gråludna. Jämfört med rönnen har den något större blommor, större, avlånga frukter av mörkare, brunröd färg och mjöligare, sötaktigt fruktkött. </a:t>
            </a:r>
          </a:p>
          <a:p>
            <a:pPr marL="0" indent="0">
              <a:buNone/>
            </a:pPr>
            <a:r>
              <a:rPr lang="sv-SE" dirty="0" smtClean="0"/>
              <a:t/>
            </a:r>
            <a:br>
              <a:rPr lang="sv-SE" dirty="0" smtClean="0"/>
            </a:br>
            <a:r>
              <a:rPr lang="sv-SE" dirty="0" smtClean="0"/>
              <a:t>Oxelns utbredning i Norden är begränsad till södra och mellersta Sverige (från norra Skåne till Dalarna och Medelpad, vanligast i östra Småland). Den finns också på spridda ställen i södra Norge, på Bornholm, på Åland och i sydvästligaste Finland.</a:t>
            </a:r>
          </a:p>
          <a:p>
            <a:pPr marL="0" indent="0">
              <a:buNone/>
            </a:pPr>
            <a:r>
              <a:rPr lang="sv-SE" dirty="0" smtClean="0"/>
              <a:t>Källa</a:t>
            </a:r>
            <a:r>
              <a:rPr lang="sv-SE" dirty="0"/>
              <a:t>: </a:t>
            </a:r>
            <a:r>
              <a:rPr lang="sv-SE" dirty="0" err="1"/>
              <a:t>Wikipedia</a:t>
            </a:r>
            <a:r>
              <a:rPr lang="sv-SE" dirty="0"/>
              <a:t> den 2019-07-15</a:t>
            </a:r>
            <a:endParaRPr lang="sv-SE" dirty="0" smtClean="0"/>
          </a:p>
          <a:p>
            <a:endParaRPr lang="sv-SE" dirty="0"/>
          </a:p>
        </p:txBody>
      </p:sp>
    </p:spTree>
    <p:extLst>
      <p:ext uri="{BB962C8B-B14F-4D97-AF65-F5344CB8AC3E}">
        <p14:creationId xmlns:p14="http://schemas.microsoft.com/office/powerpoint/2010/main" val="479140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Rönn</a:t>
            </a:r>
            <a:r>
              <a:rPr lang="sv-SE" dirty="0" smtClean="0"/>
              <a:t> </a:t>
            </a:r>
            <a:r>
              <a:rPr lang="sv-SE" dirty="0" smtClean="0"/>
              <a:t>(</a:t>
            </a:r>
            <a:r>
              <a:rPr lang="sv-SE" dirty="0" err="1" smtClean="0"/>
              <a:t>Sorbus</a:t>
            </a:r>
            <a:r>
              <a:rPr lang="sv-SE" dirty="0" smtClean="0"/>
              <a:t> </a:t>
            </a:r>
            <a:r>
              <a:rPr lang="sv-SE" dirty="0" err="1" smtClean="0"/>
              <a:t>aucuparia</a:t>
            </a:r>
            <a:r>
              <a:rPr lang="sv-SE" dirty="0" smtClean="0"/>
              <a:t>)</a:t>
            </a:r>
            <a:endParaRPr lang="sv-SE" dirty="0"/>
          </a:p>
        </p:txBody>
      </p:sp>
      <p:pic>
        <p:nvPicPr>
          <p:cNvPr id="5" name="Platshållare för innehåll 4"/>
          <p:cNvPicPr>
            <a:picLocks noGrp="1" noChangeAspect="1"/>
          </p:cNvPicPr>
          <p:nvPr>
            <p:ph sz="half" idx="1"/>
          </p:nvPr>
        </p:nvPicPr>
        <p:blipFill>
          <a:blip r:embed="rId2"/>
          <a:stretch>
            <a:fillRect/>
          </a:stretch>
        </p:blipFill>
        <p:spPr>
          <a:xfrm>
            <a:off x="767480" y="2234045"/>
            <a:ext cx="3852145" cy="2557824"/>
          </a:xfrm>
          <a:prstGeom prst="rect">
            <a:avLst/>
          </a:prstGeom>
        </p:spPr>
      </p:pic>
      <p:sp>
        <p:nvSpPr>
          <p:cNvPr id="4" name="Platshållare för innehåll 3"/>
          <p:cNvSpPr>
            <a:spLocks noGrp="1"/>
          </p:cNvSpPr>
          <p:nvPr>
            <p:ph sz="half" idx="2"/>
          </p:nvPr>
        </p:nvSpPr>
        <p:spPr/>
        <p:txBody>
          <a:bodyPr>
            <a:normAutofit fontScale="55000" lnSpcReduction="20000"/>
          </a:bodyPr>
          <a:lstStyle/>
          <a:p>
            <a:pPr marL="0" indent="0">
              <a:buNone/>
            </a:pPr>
            <a:r>
              <a:rPr lang="sv-SE" dirty="0" smtClean="0"/>
              <a:t>Rönnens </a:t>
            </a:r>
            <a:r>
              <a:rPr lang="sv-SE" dirty="0"/>
              <a:t>blommor är små och talrika, sitter i rikt förgrenade kvastar och utmärker sig med en mycket stark frän lukt, en doft som räknas till de s.k. </a:t>
            </a:r>
            <a:r>
              <a:rPr lang="sv-SE" dirty="0" err="1"/>
              <a:t>aminoida</a:t>
            </a:r>
            <a:r>
              <a:rPr lang="sv-SE" dirty="0"/>
              <a:t> luktämnena. Detta slags blomdoft är speciell för blommor som framförallt pollineras av </a:t>
            </a:r>
            <a:r>
              <a:rPr lang="sv-SE" dirty="0" smtClean="0"/>
              <a:t>flugor.</a:t>
            </a:r>
          </a:p>
          <a:p>
            <a:pPr marL="0" indent="0">
              <a:buNone/>
            </a:pPr>
            <a:r>
              <a:rPr lang="sv-SE" dirty="0"/>
              <a:t>Frukterna kallas rönnbär och är små </a:t>
            </a:r>
            <a:r>
              <a:rPr lang="sv-SE" dirty="0" smtClean="0"/>
              <a:t>apelfrukter och utgör </a:t>
            </a:r>
            <a:r>
              <a:rPr lang="sv-SE" dirty="0"/>
              <a:t>den viktigaste vinterfödan för många fågelarter, till exempel sidensvans och trastar. </a:t>
            </a:r>
            <a:endParaRPr lang="sv-SE" dirty="0" smtClean="0"/>
          </a:p>
          <a:p>
            <a:pPr marL="0" indent="0">
              <a:buNone/>
            </a:pPr>
            <a:r>
              <a:rPr lang="sv-SE" dirty="0"/>
              <a:t>Rönnen är härdig i karga klimat och är vanlig i alla de nordiska länderna, även i de lägre fjälltrakterna</a:t>
            </a:r>
            <a:r>
              <a:rPr lang="sv-SE" dirty="0" smtClean="0"/>
              <a:t>.</a:t>
            </a:r>
          </a:p>
          <a:p>
            <a:pPr marL="0" indent="0">
              <a:buNone/>
            </a:pPr>
            <a:r>
              <a:rPr lang="sv-SE" dirty="0"/>
              <a:t>Ordet rönn kommer förmodligen från röd (bli röd, rodna-</a:t>
            </a:r>
            <a:r>
              <a:rPr lang="sv-SE" dirty="0" err="1"/>
              <a:t>rönna</a:t>
            </a:r>
            <a:r>
              <a:rPr lang="sv-SE" dirty="0"/>
              <a:t>), och kan då syfta på bären eller på lövens klara höstfärger</a:t>
            </a:r>
            <a:r>
              <a:rPr lang="sv-SE" dirty="0" smtClean="0"/>
              <a:t>.</a:t>
            </a:r>
            <a:endParaRPr lang="sv-SE" dirty="0"/>
          </a:p>
          <a:p>
            <a:pPr marL="0" indent="0">
              <a:buNone/>
            </a:pPr>
            <a:r>
              <a:rPr lang="sv-SE" dirty="0"/>
              <a:t>Surt sa räven om rönnbären är ett uttryck som används om situationer där en person vill förminska </a:t>
            </a:r>
            <a:r>
              <a:rPr lang="sv-SE" dirty="0" smtClean="0"/>
              <a:t>känslan </a:t>
            </a:r>
            <a:r>
              <a:rPr lang="sv-SE" dirty="0"/>
              <a:t>av brist när något åtråvärt inte är uppnåeligt. </a:t>
            </a:r>
            <a:endParaRPr lang="sv-SE" dirty="0" smtClean="0"/>
          </a:p>
          <a:p>
            <a:pPr marL="0" indent="0">
              <a:buNone/>
            </a:pPr>
            <a:r>
              <a:rPr lang="sv-SE" dirty="0"/>
              <a:t>Trädet har gammalt ansetts som </a:t>
            </a:r>
            <a:r>
              <a:rPr lang="sv-SE" dirty="0" smtClean="0"/>
              <a:t>heligt </a:t>
            </a:r>
            <a:r>
              <a:rPr lang="sv-SE" dirty="0"/>
              <a:t>och </a:t>
            </a:r>
            <a:r>
              <a:rPr lang="sv-SE" dirty="0" smtClean="0"/>
              <a:t>omtalas </a:t>
            </a:r>
            <a:r>
              <a:rPr lang="sv-SE" dirty="0"/>
              <a:t>ofta i folksägner och sagor. </a:t>
            </a:r>
            <a:endParaRPr lang="sv-SE" dirty="0" smtClean="0"/>
          </a:p>
          <a:p>
            <a:pPr marL="0" indent="0">
              <a:buNone/>
            </a:pPr>
            <a:r>
              <a:rPr lang="sv-SE" dirty="0"/>
              <a:t>Källa: </a:t>
            </a:r>
            <a:r>
              <a:rPr lang="sv-SE" dirty="0" err="1"/>
              <a:t>Wikipedia</a:t>
            </a:r>
            <a:r>
              <a:rPr lang="sv-SE" dirty="0"/>
              <a:t> den 2019-07-15</a:t>
            </a:r>
            <a:endParaRPr lang="sv-SE" dirty="0" smtClean="0"/>
          </a:p>
          <a:p>
            <a:pPr marL="0" indent="0">
              <a:buNone/>
            </a:pPr>
            <a:endParaRPr lang="sv-SE" dirty="0"/>
          </a:p>
        </p:txBody>
      </p:sp>
    </p:spTree>
    <p:extLst>
      <p:ext uri="{BB962C8B-B14F-4D97-AF65-F5344CB8AC3E}">
        <p14:creationId xmlns:p14="http://schemas.microsoft.com/office/powerpoint/2010/main" val="3405477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TotalTime>
  <Words>1239</Words>
  <Application>Microsoft Office PowerPoint</Application>
  <PresentationFormat>Bredbild</PresentationFormat>
  <Paragraphs>79</Paragraphs>
  <Slides>12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Calibri Light</vt:lpstr>
      <vt:lpstr>Office-tema</vt:lpstr>
      <vt:lpstr>Alm (Ulmus glabra)</vt:lpstr>
      <vt:lpstr>Ask (Fraxinus excelsior) </vt:lpstr>
      <vt:lpstr>Björk (Betula)</vt:lpstr>
      <vt:lpstr>Ek (Quercus robur)</vt:lpstr>
      <vt:lpstr>Hästkastanj (Aesculus hippocastanum)</vt:lpstr>
      <vt:lpstr>Lärk (Larix decidua)</vt:lpstr>
      <vt:lpstr>Lönn (Acer platanoides)</vt:lpstr>
      <vt:lpstr>Oxel (Sorbus intermedia)</vt:lpstr>
      <vt:lpstr>Rönn (Sorbus aucuparia)</vt:lpstr>
      <vt:lpstr>Sälg (Salix caprea) </vt:lpstr>
      <vt:lpstr>Valnöt (Juglans regia) </vt:lpstr>
      <vt:lpstr>Äppelträd (Malus domestica)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 (Fraxinus excelsior)</dc:title>
  <dc:creator>anita magnusson</dc:creator>
  <cp:lastModifiedBy>anita magnusson</cp:lastModifiedBy>
  <cp:revision>37</cp:revision>
  <cp:lastPrinted>2019-07-15T09:04:46Z</cp:lastPrinted>
  <dcterms:created xsi:type="dcterms:W3CDTF">2019-07-07T14:08:32Z</dcterms:created>
  <dcterms:modified xsi:type="dcterms:W3CDTF">2019-07-16T12:02:18Z</dcterms:modified>
</cp:coreProperties>
</file>